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4"/>
  </p:notesMasterIdLst>
  <p:sldIdLst>
    <p:sldId id="256" r:id="rId2"/>
    <p:sldId id="289" r:id="rId3"/>
    <p:sldId id="258" r:id="rId4"/>
    <p:sldId id="259" r:id="rId5"/>
    <p:sldId id="270" r:id="rId6"/>
    <p:sldId id="260" r:id="rId7"/>
    <p:sldId id="262" r:id="rId8"/>
    <p:sldId id="271" r:id="rId9"/>
    <p:sldId id="263" r:id="rId10"/>
    <p:sldId id="264" r:id="rId11"/>
    <p:sldId id="272" r:id="rId12"/>
    <p:sldId id="265" r:id="rId13"/>
    <p:sldId id="266" r:id="rId14"/>
    <p:sldId id="273" r:id="rId15"/>
    <p:sldId id="268" r:id="rId16"/>
    <p:sldId id="269" r:id="rId17"/>
    <p:sldId id="267" r:id="rId18"/>
    <p:sldId id="274" r:id="rId19"/>
    <p:sldId id="276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44"/>
    <p:restoredTop sz="94696"/>
  </p:normalViewPr>
  <p:slideViewPr>
    <p:cSldViewPr snapToGrid="0">
      <p:cViewPr varScale="1">
        <p:scale>
          <a:sx n="105" d="100"/>
          <a:sy n="105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06841C-0DA5-344B-9BF4-8B2E33564668}" type="datetimeFigureOut">
              <a:rPr lang="en-RS" smtClean="0"/>
              <a:t>25.2.25.</a:t>
            </a:fld>
            <a:endParaRPr lang="en-R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D316C0-11BD-1049-B8B6-2A2CF250D0AD}" type="slidenum">
              <a:rPr lang="en-RS" smtClean="0"/>
              <a:t>‹#›</a:t>
            </a:fld>
            <a:endParaRPr lang="en-RS"/>
          </a:p>
        </p:txBody>
      </p:sp>
    </p:spTree>
    <p:extLst>
      <p:ext uri="{BB962C8B-B14F-4D97-AF65-F5344CB8AC3E}">
        <p14:creationId xmlns:p14="http://schemas.microsoft.com/office/powerpoint/2010/main" val="1898175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71D7215-EB09-304C-9CDF-0C20CF0D0118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B58C-2E7E-F14C-A757-2B73CDCE4697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55B94-05F0-2740-8CE5-DFAE24CC01CC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1B521-14CB-6B49-9806-A9277AE44686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B0C077-9F73-E449-9F8D-DAFF5CBA89C7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F204B-B01E-0C4F-9B30-150F01D2D832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B3A57-D4D9-3C42-9D0D-5E5C858D1A5E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4D13B-D13D-2E48-B595-56AE0E8092D7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1415DE-73BE-3E4B-BB82-62DA115F93D2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46A69A1-2212-844B-A850-B53A20FB4D77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903FBB-48F1-F642-B91D-814988E0CF07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7929CF0-8BC6-0647-8A70-C4B45D2B1D8F}" type="datetime1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01D00-6A10-3081-613D-7CFA552631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GB" sz="5400" dirty="0">
                <a:latin typeface=""/>
              </a:rPr>
              <a:t>Data-Driven strategies for baby fashion startup</a:t>
            </a:r>
            <a:endParaRPr lang="en-RS" sz="5400" dirty="0">
              <a:latin typeface="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D4755C-6336-C372-2B82-E5E37E9E34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5128" y="4334231"/>
            <a:ext cx="6831673" cy="1086237"/>
          </a:xfrm>
        </p:spPr>
        <p:txBody>
          <a:bodyPr/>
          <a:lstStyle/>
          <a:p>
            <a:pPr algn="l"/>
            <a:r>
              <a:rPr lang="en-GB" dirty="0"/>
              <a:t>Unlocking opportunities in the baby fashion market</a:t>
            </a:r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B9AD57-98C2-59E3-485D-71312643FD32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1/32</a:t>
            </a:r>
          </a:p>
        </p:txBody>
      </p:sp>
    </p:spTree>
    <p:extLst>
      <p:ext uri="{BB962C8B-B14F-4D97-AF65-F5344CB8AC3E}">
        <p14:creationId xmlns:p14="http://schemas.microsoft.com/office/powerpoint/2010/main" val="169377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519414-F712-F667-758E-ADEB081A2A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6EE2DA51-BA6B-1566-14D3-83E4E8C7B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ACC0F68B-0104-917B-2677-24061DEC0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DB5FF9FC-3A30-DD7E-A400-331D8F0C4B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D0F01A04-707E-1010-C11D-E970261F6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93CB0149-63B7-3C41-7492-F0BED1062F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R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B755DB-B9CD-D3FF-0909-2C7CA0578502}"/>
              </a:ext>
            </a:extLst>
          </p:cNvPr>
          <p:cNvSpPr/>
          <p:nvPr/>
        </p:nvSpPr>
        <p:spPr>
          <a:xfrm>
            <a:off x="4885260" y="-127861"/>
            <a:ext cx="118583" cy="7113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DADCA7-1630-6277-4001-E2047C625E83}"/>
              </a:ext>
            </a:extLst>
          </p:cNvPr>
          <p:cNvSpPr txBox="1"/>
          <p:nvPr/>
        </p:nvSpPr>
        <p:spPr>
          <a:xfrm>
            <a:off x="115324" y="1111941"/>
            <a:ext cx="46831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I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 recent years, the number of newborns has remained relatively stable</a:t>
            </a:r>
          </a:p>
          <a:p>
            <a:pPr marL="342900" lvl="0" indent="-342900" algn="just">
              <a:buSzPts val="1000"/>
              <a:buFontTx/>
              <a:buChar char="-"/>
              <a:tabLst>
                <a:tab pos="457200" algn="l"/>
              </a:tabLst>
            </a:pPr>
            <a:endParaRPr lang="en-RS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Notably, </a:t>
            </a:r>
            <a:r>
              <a:rPr lang="en-RS" sz="20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California (CA) shows a decreasing trend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whereas other leading states maintain consistent birth rates</a:t>
            </a:r>
          </a:p>
          <a:p>
            <a:pPr marL="342900" lvl="0" indent="-342900" algn="just">
              <a:buSzPts val="1000"/>
              <a:buFontTx/>
              <a:buChar char="-"/>
              <a:tabLst>
                <a:tab pos="457200" algn="l"/>
              </a:tabLst>
            </a:pPr>
            <a:endParaRPr lang="en-RS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This stability suggests a reliable market for baby-related businesses, making high-birth states attractive locations for launching and expanding the brand’s personalized clothing line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R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Picture 5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297AFDEE-1B12-C709-32A0-7C377675DF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506"/>
          <a:stretch/>
        </p:blipFill>
        <p:spPr>
          <a:xfrm>
            <a:off x="5353181" y="921792"/>
            <a:ext cx="6489481" cy="46513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A006C8-030B-A61C-6B5D-CCDA7BB3B8AD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>
                <a:solidFill>
                  <a:schemeClr val="bg1"/>
                </a:solidFill>
              </a:rPr>
              <a:t>10/32</a:t>
            </a:r>
          </a:p>
        </p:txBody>
      </p:sp>
    </p:spTree>
    <p:extLst>
      <p:ext uri="{BB962C8B-B14F-4D97-AF65-F5344CB8AC3E}">
        <p14:creationId xmlns:p14="http://schemas.microsoft.com/office/powerpoint/2010/main" val="667588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2E60AE-3FD9-B803-DE56-DBC3A8C5B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F99AF-F402-21C9-9086-3FE23EFBFA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658856"/>
            <a:ext cx="8361229" cy="2098226"/>
          </a:xfrm>
        </p:spPr>
        <p:txBody>
          <a:bodyPr/>
          <a:lstStyle/>
          <a:p>
            <a:r>
              <a:rPr lang="en-GB" dirty="0"/>
              <a:t>T</a:t>
            </a:r>
            <a:r>
              <a:rPr lang="en-RS" dirty="0"/>
              <a:t>otal male and female births per state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B64D0-42F9-0F39-4AAA-DA26E90510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9497C6-4EF1-0060-0398-BA7B1D6B7253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11/32</a:t>
            </a:r>
          </a:p>
        </p:txBody>
      </p:sp>
    </p:spTree>
    <p:extLst>
      <p:ext uri="{BB962C8B-B14F-4D97-AF65-F5344CB8AC3E}">
        <p14:creationId xmlns:p14="http://schemas.microsoft.com/office/powerpoint/2010/main" val="3071237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0EBDED-471D-76C9-3819-F9AB613370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EA78BDF-51BE-3344-45C2-E47E48AB6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0FAB35-DA3D-2502-7987-0A6D3083AF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15F213-6022-BC10-88BC-3A5A29045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03F029-DCB6-E810-B577-43B795164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0E298-4B7F-6594-E8F2-4C5C5FDEB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D5B9877-B6C7-8C5F-627E-99CB657A3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B15A33-ADBF-5BAC-A03D-C99F21CA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a person and person&#10;&#10;AI-generated content may be incorrect.">
            <a:extLst>
              <a:ext uri="{FF2B5EF4-FFF2-40B4-BE49-F238E27FC236}">
                <a16:creationId xmlns:a16="http://schemas.microsoft.com/office/drawing/2014/main" id="{4FFDE497-6330-BE22-7778-33BF8666CD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5247" y="523875"/>
            <a:ext cx="10700058" cy="5969000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F1C57A-46C4-4C8F-63A4-12071A70437A}"/>
              </a:ext>
            </a:extLst>
          </p:cNvPr>
          <p:cNvSpPr txBox="1"/>
          <p:nvPr/>
        </p:nvSpPr>
        <p:spPr>
          <a:xfrm>
            <a:off x="11216116" y="6312810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12/32</a:t>
            </a:r>
          </a:p>
        </p:txBody>
      </p:sp>
    </p:spTree>
    <p:extLst>
      <p:ext uri="{BB962C8B-B14F-4D97-AF65-F5344CB8AC3E}">
        <p14:creationId xmlns:p14="http://schemas.microsoft.com/office/powerpoint/2010/main" val="3961679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DBD1D1-8211-4041-858A-E8397D659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E4DBE63-AF5D-B21B-2291-9F43CFC5F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6DC6409F-584A-13AE-50B7-4CFCB4301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55CDC7BF-926C-394A-2F7D-2C24ECB1CC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729EEB7-9577-E931-2A23-6A424AC2FF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59CC0CEC-9075-FA13-2C81-B31B3A44D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R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5D794-2392-FB2F-4501-ED0E43543BE2}"/>
              </a:ext>
            </a:extLst>
          </p:cNvPr>
          <p:cNvSpPr/>
          <p:nvPr/>
        </p:nvSpPr>
        <p:spPr>
          <a:xfrm>
            <a:off x="6835921" y="-139484"/>
            <a:ext cx="118583" cy="7113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99A52A-27CF-13B5-410C-611AFA5CA400}"/>
              </a:ext>
            </a:extLst>
          </p:cNvPr>
          <p:cNvSpPr txBox="1"/>
          <p:nvPr/>
        </p:nvSpPr>
        <p:spPr>
          <a:xfrm>
            <a:off x="7231655" y="1351507"/>
            <a:ext cx="468319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States with the highest birth counts remain consistent across the board</a:t>
            </a:r>
          </a:p>
          <a:p>
            <a:pPr lvl="0" algn="just">
              <a:buSzPts val="1000"/>
              <a:tabLst>
                <a:tab pos="457200" algn="l"/>
              </a:tabLst>
            </a:pPr>
            <a:endParaRPr lang="en-RS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There is a slight predominance of baby boys over baby girls</a:t>
            </a:r>
          </a:p>
          <a:p>
            <a:pPr lvl="0" algn="just">
              <a:buSzPts val="1000"/>
              <a:tabLst>
                <a:tab pos="457200" algn="l"/>
              </a:tabLst>
            </a:pPr>
            <a:endParaRPr lang="en-RS" sz="2000" b="1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</a:t>
            </a:r>
            <a:r>
              <a:rPr lang="en-RS" sz="20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Business Implication: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This ratio can inform inventory planning and marketing strategies, ensuring the startup’s product line is balanced and aligned with the demographic distribution</a:t>
            </a:r>
          </a:p>
          <a:p>
            <a:pPr algn="just"/>
            <a:endParaRPr lang="en-RS" sz="2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6" name="Picture 5" descr="A graph of a person and person&#10;&#10;AI-generated content may be incorrect.">
            <a:extLst>
              <a:ext uri="{FF2B5EF4-FFF2-40B4-BE49-F238E27FC236}">
                <a16:creationId xmlns:a16="http://schemas.microsoft.com/office/drawing/2014/main" id="{C0170449-7DB7-A743-BE5D-08DBF04B1E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138"/>
          <a:stretch/>
        </p:blipFill>
        <p:spPr>
          <a:xfrm>
            <a:off x="377543" y="1118263"/>
            <a:ext cx="6141239" cy="46214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3B18085-F6BE-2E60-0909-581BEDC7278A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>
                <a:solidFill>
                  <a:schemeClr val="bg1"/>
                </a:solidFill>
              </a:rPr>
              <a:t>13/32</a:t>
            </a:r>
          </a:p>
        </p:txBody>
      </p:sp>
    </p:spTree>
    <p:extLst>
      <p:ext uri="{BB962C8B-B14F-4D97-AF65-F5344CB8AC3E}">
        <p14:creationId xmlns:p14="http://schemas.microsoft.com/office/powerpoint/2010/main" val="41448131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6734D-0A27-1B3D-56EE-183F6D92C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067C-CD67-8EA0-C7BF-192BEA0FA3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658856"/>
            <a:ext cx="8361229" cy="2098226"/>
          </a:xfrm>
        </p:spPr>
        <p:txBody>
          <a:bodyPr/>
          <a:lstStyle/>
          <a:p>
            <a:r>
              <a:rPr lang="en-US" dirty="0"/>
              <a:t>Top 10 names over time – by gender </a:t>
            </a:r>
            <a:endParaRPr lang="en-R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9897EF-0410-8ABC-9691-68EC2D8D85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9C33F06-FD3D-66FE-5A47-B865109DDFA5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14/32</a:t>
            </a:r>
          </a:p>
        </p:txBody>
      </p:sp>
    </p:spTree>
    <p:extLst>
      <p:ext uri="{BB962C8B-B14F-4D97-AF65-F5344CB8AC3E}">
        <p14:creationId xmlns:p14="http://schemas.microsoft.com/office/powerpoint/2010/main" val="3016345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248F4F-35AC-163A-CF45-9693C1A97B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A6CC23-944B-57DC-5C45-C491A8B92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2144BF-96D6-20AD-CD63-E095CF366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F931FE-DC3D-4A8A-5092-C48F6ED90F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0A692D2-31FD-0563-3BD9-85BC7D4B6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3929CDB-BA2C-2649-4FA8-F7DA6B7A4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29902E6-CE1C-BB79-4699-6176FFD8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4DF977-A24F-AB74-6E75-CC6716B17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FB5A138F-52E4-5127-157E-775FF8759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957" y="360363"/>
            <a:ext cx="10542024" cy="633571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DE3E8D9-EDED-AA54-553F-67BC1DC4734D}"/>
              </a:ext>
            </a:extLst>
          </p:cNvPr>
          <p:cNvSpPr txBox="1"/>
          <p:nvPr/>
        </p:nvSpPr>
        <p:spPr>
          <a:xfrm>
            <a:off x="11207937" y="6309659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15/32</a:t>
            </a:r>
          </a:p>
        </p:txBody>
      </p:sp>
    </p:spTree>
    <p:extLst>
      <p:ext uri="{BB962C8B-B14F-4D97-AF65-F5344CB8AC3E}">
        <p14:creationId xmlns:p14="http://schemas.microsoft.com/office/powerpoint/2010/main" val="9793297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BBE603-9184-4B28-1D42-71AEE4670B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2039CE4-5E26-5407-14D9-1E89E4946B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BE6FA18-7A0F-0BA1-B719-05F20BD71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E97E7E-AF68-DEB8-E170-BC890FFA4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3551D7-F465-71F9-D5F7-3CAB17151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264AFA7-8AED-9E09-19B8-C2967F5F0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EFFDC6C-B8A8-6ED7-B595-4644DE96B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E4A0185-7985-0940-67E4-53755B8A97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047C966-8DBE-7225-D907-85D479253A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2768" y="369888"/>
            <a:ext cx="10246464" cy="612457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607477-67BC-1F94-60A9-137F172EA54F}"/>
              </a:ext>
            </a:extLst>
          </p:cNvPr>
          <p:cNvSpPr txBox="1"/>
          <p:nvPr/>
        </p:nvSpPr>
        <p:spPr>
          <a:xfrm>
            <a:off x="11152233" y="6303446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16/32</a:t>
            </a:r>
          </a:p>
        </p:txBody>
      </p:sp>
    </p:spTree>
    <p:extLst>
      <p:ext uri="{BB962C8B-B14F-4D97-AF65-F5344CB8AC3E}">
        <p14:creationId xmlns:p14="http://schemas.microsoft.com/office/powerpoint/2010/main" val="2998884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54D4F-92E4-96EC-3558-A0FC92FFE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Findings: Most popular baby names over time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3A6A4C-66CB-CDA1-A9D7-925EC7FE5800}"/>
              </a:ext>
            </a:extLst>
          </p:cNvPr>
          <p:cNvSpPr txBox="1"/>
          <p:nvPr/>
        </p:nvSpPr>
        <p:spPr>
          <a:xfrm>
            <a:off x="1371600" y="2171700"/>
            <a:ext cx="1030637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Many historically popular names reached their peak in the past but have become less common recently, indicating shifting naming preferences</a:t>
            </a:r>
          </a:p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RS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suggests that relying solely on historically top-ranked names may not align with current trends</a:t>
            </a:r>
          </a:p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RS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400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Business Implication:</a:t>
            </a:r>
            <a:r>
              <a:rPr lang="en-RS" sz="2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By understanding these trends, the startup can focus on names that are currently resonating with modern parents when designing personalized products</a:t>
            </a:r>
          </a:p>
          <a:p>
            <a:endParaRPr lang="en-R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F4899F-1E76-4D37-1696-36744FF411B4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17/32</a:t>
            </a:r>
          </a:p>
        </p:txBody>
      </p:sp>
    </p:spTree>
    <p:extLst>
      <p:ext uri="{BB962C8B-B14F-4D97-AF65-F5344CB8AC3E}">
        <p14:creationId xmlns:p14="http://schemas.microsoft.com/office/powerpoint/2010/main" val="2993211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D603C8-E372-2DED-3635-CF3620B1E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E527F-C822-3B8E-4DEA-621B0A0D6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658856"/>
            <a:ext cx="8361229" cy="2098226"/>
          </a:xfrm>
        </p:spPr>
        <p:txBody>
          <a:bodyPr/>
          <a:lstStyle/>
          <a:p>
            <a:r>
              <a:rPr lang="en-US" dirty="0"/>
              <a:t>Top 10 names in last 10 years – by gender </a:t>
            </a:r>
            <a:endParaRPr lang="en-R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51AB20-F9CB-1200-8994-628B828CB8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A77951-E71B-C256-DA07-B89CC8A4AA69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18/32</a:t>
            </a:r>
          </a:p>
        </p:txBody>
      </p:sp>
    </p:spTree>
    <p:extLst>
      <p:ext uri="{BB962C8B-B14F-4D97-AF65-F5344CB8AC3E}">
        <p14:creationId xmlns:p14="http://schemas.microsoft.com/office/powerpoint/2010/main" val="3775449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4E033C-A329-8E65-6354-40843B552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A68AC0-3CAE-1D2E-EA75-53BD1889A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258219-E066-8B59-7E83-783CE22CF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176E37-1F05-9950-0705-5AA427B5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96F2409-DF8C-5CB2-C407-99AC0E51E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2518302-8941-9050-0559-1A56E3797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5B5972-C10F-8231-1D1C-9A9952BD8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F6AD762-FDC9-1FD1-B52A-2F06B65F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C2B7355B-3D26-0939-B1D8-41F92F5EA1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8723" y="360363"/>
            <a:ext cx="10174554" cy="6129337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FB1218-468F-FB6E-E535-4587A47C79C1}"/>
              </a:ext>
            </a:extLst>
          </p:cNvPr>
          <p:cNvSpPr txBox="1"/>
          <p:nvPr/>
        </p:nvSpPr>
        <p:spPr>
          <a:xfrm>
            <a:off x="11207937" y="6327488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19/32</a:t>
            </a:r>
          </a:p>
        </p:txBody>
      </p:sp>
    </p:spTree>
    <p:extLst>
      <p:ext uri="{BB962C8B-B14F-4D97-AF65-F5344CB8AC3E}">
        <p14:creationId xmlns:p14="http://schemas.microsoft.com/office/powerpoint/2010/main" val="2520065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345B0-6F27-EB3C-CCAF-C7CA00303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26FAB-C7F0-69E4-205C-AE48B63D9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8200"/>
          </a:xfrm>
        </p:spPr>
        <p:txBody>
          <a:bodyPr>
            <a:normAutofit fontScale="90000"/>
          </a:bodyPr>
          <a:lstStyle/>
          <a:p>
            <a:r>
              <a:rPr lang="en-RS" dirty="0">
                <a:latin typeface=""/>
              </a:rPr>
              <a:t>Agenda</a:t>
            </a:r>
            <a:br>
              <a:rPr lang="en-RS" dirty="0"/>
            </a:br>
            <a:br>
              <a:rPr lang="en-RS" dirty="0"/>
            </a:br>
            <a:endParaRPr lang="en-R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C90269-20B2-E212-F2DB-EC8F93C87093}"/>
              </a:ext>
            </a:extLst>
          </p:cNvPr>
          <p:cNvSpPr txBox="1">
            <a:spLocks/>
          </p:cNvSpPr>
          <p:nvPr/>
        </p:nvSpPr>
        <p:spPr>
          <a:xfrm>
            <a:off x="1371600" y="1524000"/>
            <a:ext cx="9601200" cy="8382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R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CC0927-0910-3A3F-55C9-9923E503C6EB}"/>
              </a:ext>
            </a:extLst>
          </p:cNvPr>
          <p:cNvSpPr txBox="1"/>
          <p:nvPr/>
        </p:nvSpPr>
        <p:spPr>
          <a:xfrm>
            <a:off x="1371600" y="1820535"/>
            <a:ext cx="10338816" cy="3011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R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Introduction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R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exploration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Can we find something interesting in this data?</a:t>
            </a:r>
            <a:endParaRPr lang="en-RS" sz="20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R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Key insights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RS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Evaluation &amp; next steps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endParaRPr lang="en-RS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2801BF-D948-77B1-ABAE-36394959A0BB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2/32</a:t>
            </a:r>
          </a:p>
        </p:txBody>
      </p:sp>
    </p:spTree>
    <p:extLst>
      <p:ext uri="{BB962C8B-B14F-4D97-AF65-F5344CB8AC3E}">
        <p14:creationId xmlns:p14="http://schemas.microsoft.com/office/powerpoint/2010/main" val="538153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C122DA-DD4A-3A2F-CEE0-EF7D6C782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7A04BDD-4052-7C17-7945-4433F53A64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07B6D0-B033-8157-18FF-6B3A8AF8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C74A2-C8A4-F462-F648-B615D39685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9D3824-8662-06C4-C0BD-4014FD988E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94AE5EC-BFC9-6437-8EA1-7E8DC97D4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5333D9F-3320-EC31-FE10-F07B4BCEA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0B9D0D-8EEE-54F4-8E71-3DC928E0F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A565F91B-4AFD-C759-5CF4-EB36A87040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1384" y="523875"/>
            <a:ext cx="9889232" cy="596582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82A620-81BD-C6C1-C602-7604D12FA149}"/>
              </a:ext>
            </a:extLst>
          </p:cNvPr>
          <p:cNvSpPr txBox="1"/>
          <p:nvPr/>
        </p:nvSpPr>
        <p:spPr>
          <a:xfrm>
            <a:off x="11252091" y="6304190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20/32</a:t>
            </a:r>
          </a:p>
        </p:txBody>
      </p:sp>
    </p:spTree>
    <p:extLst>
      <p:ext uri="{BB962C8B-B14F-4D97-AF65-F5344CB8AC3E}">
        <p14:creationId xmlns:p14="http://schemas.microsoft.com/office/powerpoint/2010/main" val="41739952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AD368C-7A1D-1904-38B8-B538E47C8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1D60-102B-CCDF-222F-7F58C1D8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Findings: Most popular baby names in last 10 years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1DFE11-43FB-7831-3FBF-9D34D3CB826E}"/>
              </a:ext>
            </a:extLst>
          </p:cNvPr>
          <p:cNvSpPr txBox="1"/>
          <p:nvPr/>
        </p:nvSpPr>
        <p:spPr>
          <a:xfrm>
            <a:off x="1371600" y="2171700"/>
            <a:ext cx="1030637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Most top names in the last decade have seen a decline in usage over time</a:t>
            </a:r>
            <a:b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Few names have remained stable, indicating consistency in parental preferences</a:t>
            </a:r>
            <a:b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200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Noteworthy Observation:</a:t>
            </a:r>
            <a: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The male name Noah is the only one that showed a continuous increase in popularity</a:t>
            </a:r>
            <a:b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</a:b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342900" lvl="0" indent="-342900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r>
              <a:rPr lang="en-RS" sz="2200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Business Implication:</a:t>
            </a:r>
            <a:r>
              <a:rPr lang="en-R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This insight allows the startup to align its product offerings with modern naming trends by prioritizing currently trending names such as Noah, ensuring the brand remains relevant and appealing</a:t>
            </a:r>
          </a:p>
          <a:p>
            <a:endParaRPr lang="en-RS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EAC4B5-061D-BD42-EFED-001D6288C795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21/32</a:t>
            </a:r>
          </a:p>
        </p:txBody>
      </p:sp>
    </p:spTree>
    <p:extLst>
      <p:ext uri="{BB962C8B-B14F-4D97-AF65-F5344CB8AC3E}">
        <p14:creationId xmlns:p14="http://schemas.microsoft.com/office/powerpoint/2010/main" val="9390233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0195D-AE47-F18F-4F52-B7BA4785B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680635"/>
            <a:ext cx="8361229" cy="2098226"/>
          </a:xfrm>
        </p:spPr>
        <p:txBody>
          <a:bodyPr/>
          <a:lstStyle/>
          <a:p>
            <a:r>
              <a:rPr lang="en-R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NEXT QUESTION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4C2ADA-EF9D-A5C2-3D59-232766E485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15127" y="2923225"/>
            <a:ext cx="8871693" cy="2591612"/>
          </a:xfrm>
        </p:spPr>
        <p:txBody>
          <a:bodyPr>
            <a:normAutofit/>
          </a:bodyPr>
          <a:lstStyle/>
          <a:p>
            <a:r>
              <a:rPr lang="en-GB" sz="3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Could we group states by identifying similarities in the names parents choose?</a:t>
            </a:r>
            <a:endParaRPr lang="en-RS" sz="3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12159-9BB3-3442-C0BA-7B69EBC38B49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22/32</a:t>
            </a:r>
          </a:p>
        </p:txBody>
      </p:sp>
    </p:spTree>
    <p:extLst>
      <p:ext uri="{BB962C8B-B14F-4D97-AF65-F5344CB8AC3E}">
        <p14:creationId xmlns:p14="http://schemas.microsoft.com/office/powerpoint/2010/main" val="2445486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5E1CD-F275-4845-5D4D-DAFF3AEF7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0D31-1B88-5FB9-4F56-5A7B27F7C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Could we group states by identifying similarities in the names parents choose?</a:t>
            </a:r>
            <a:endParaRPr lang="en-RS" sz="4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30B287-0D22-6D25-A58B-8C22AF980FDE}"/>
              </a:ext>
            </a:extLst>
          </p:cNvPr>
          <p:cNvSpPr txBox="1"/>
          <p:nvPr/>
        </p:nvSpPr>
        <p:spPr>
          <a:xfrm>
            <a:off x="1371600" y="2025908"/>
            <a:ext cx="9656064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200" dirty="0">
                <a:effectLst/>
                <a:latin typeface="Roboto" panose="02000000000000000000" pitchFamily="2" charset="0"/>
                <a:ea typeface="Times New Roman" panose="02020603050405020304" pitchFamily="18" charset="0"/>
              </a:rPr>
              <a:t>The answer is – </a:t>
            </a:r>
            <a:r>
              <a:rPr lang="en-RS" sz="2200" b="1" dirty="0">
                <a:latin typeface="Roboto" panose="02000000000000000000" pitchFamily="2" charset="0"/>
                <a:ea typeface="Times New Roman" panose="02020603050405020304" pitchFamily="18" charset="0"/>
              </a:rPr>
              <a:t>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200" b="1" dirty="0"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200" b="1" dirty="0">
                <a:latin typeface="Roboto" panose="02000000000000000000" pitchFamily="2" charset="0"/>
                <a:ea typeface="Times New Roman" panose="02020603050405020304" pitchFamily="18" charset="0"/>
              </a:rPr>
              <a:t>How it works?</a:t>
            </a:r>
            <a:endParaRPr lang="en-RS" sz="2200" dirty="0"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compared each name’s popularity in a state to its national average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Then, we identified “significant” states where certain names are especially popular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Using those findings, we grouped states with similar naming trends—helping pinpoint where a successful strategy in one state might also work in another</a:t>
            </a:r>
            <a:endParaRPr lang="en-RS" sz="2200" kern="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72CDED-4190-9BB2-0B01-4FA751AE2094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23/32</a:t>
            </a:r>
          </a:p>
        </p:txBody>
      </p:sp>
    </p:spTree>
    <p:extLst>
      <p:ext uri="{BB962C8B-B14F-4D97-AF65-F5344CB8AC3E}">
        <p14:creationId xmlns:p14="http://schemas.microsoft.com/office/powerpoint/2010/main" val="412325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F2610-0037-9DCE-0AA8-E37C0B37E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F106D-6AE3-C76B-5C07-F837BB2FEA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RS"/>
          </a:p>
        </p:txBody>
      </p:sp>
      <p:pic>
        <p:nvPicPr>
          <p:cNvPr id="4" name="Picture 3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54DE966D-E579-B779-A3CC-1EF74D0809C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939" y="150708"/>
            <a:ext cx="11096786" cy="65688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3694D9-AB6C-ABC5-D3F6-05FCC1466799}"/>
              </a:ext>
            </a:extLst>
          </p:cNvPr>
          <p:cNvSpPr txBox="1"/>
          <p:nvPr/>
        </p:nvSpPr>
        <p:spPr>
          <a:xfrm>
            <a:off x="10874437" y="6337960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>
                <a:solidFill>
                  <a:schemeClr val="bg1"/>
                </a:solidFill>
              </a:rPr>
              <a:t>24/32</a:t>
            </a:r>
          </a:p>
        </p:txBody>
      </p:sp>
    </p:spTree>
    <p:extLst>
      <p:ext uri="{BB962C8B-B14F-4D97-AF65-F5344CB8AC3E}">
        <p14:creationId xmlns:p14="http://schemas.microsoft.com/office/powerpoint/2010/main" val="301716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2BEADF-3AD3-87C9-84D5-D9E9BA318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C35E32-3499-5E29-3058-223E57127E91}"/>
              </a:ext>
            </a:extLst>
          </p:cNvPr>
          <p:cNvSpPr txBox="1"/>
          <p:nvPr/>
        </p:nvSpPr>
        <p:spPr>
          <a:xfrm>
            <a:off x="1267968" y="982176"/>
            <a:ext cx="965606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divided states into three main clusters based on similar naming trends:</a:t>
            </a:r>
          </a:p>
          <a:p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Cluster 1: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Texas &amp; California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Cluster 2: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New York &amp; New Jersey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Cluster 3: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All other states</a:t>
            </a:r>
          </a:p>
          <a:p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By recognizing these clusters, we can target marketing and expansion efforts more effectively</a:t>
            </a:r>
          </a:p>
          <a:p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 a strategy works in one state, it’s likely to succeed in others within the same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9D622E-200B-C376-DC1F-CBD6FAD1AF51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25/32</a:t>
            </a:r>
          </a:p>
        </p:txBody>
      </p:sp>
    </p:spTree>
    <p:extLst>
      <p:ext uri="{BB962C8B-B14F-4D97-AF65-F5344CB8AC3E}">
        <p14:creationId xmlns:p14="http://schemas.microsoft.com/office/powerpoint/2010/main" val="3886215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AF5B9-3AF0-F655-8FFD-00E8BE0A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7D8F2-49A5-EA24-240A-7A0D19DF7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Question: </a:t>
            </a:r>
            <a:r>
              <a:rPr lang="en-GB" dirty="0"/>
              <a:t>What if we could make choosing the perfect name easy for parents?</a:t>
            </a:r>
            <a:endParaRPr lang="en-RS" sz="4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6927CD-69E3-D023-725A-D1792F0519AE}"/>
              </a:ext>
            </a:extLst>
          </p:cNvPr>
          <p:cNvSpPr txBox="1"/>
          <p:nvPr/>
        </p:nvSpPr>
        <p:spPr>
          <a:xfrm>
            <a:off x="1371600" y="2171700"/>
            <a:ext cx="965606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What if they know they prefer a name that's short, very rare, and not popular—but they can’t think of one?</a:t>
            </a:r>
            <a:endParaRPr lang="en-RS" sz="2200" b="1" dirty="0">
              <a:effectLst/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200" dirty="0"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Or what if they like the name Sophia, but don't want to use it because it reminds them of someone or is just too common?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kern="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can offer two recommendation systems to help parents choose a name: one based on specific preferences and another focused on how the name sounds</a:t>
            </a: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F97CBE-E05F-A26D-88B6-0A7D58E012C2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26/32</a:t>
            </a:r>
          </a:p>
        </p:txBody>
      </p:sp>
    </p:spTree>
    <p:extLst>
      <p:ext uri="{BB962C8B-B14F-4D97-AF65-F5344CB8AC3E}">
        <p14:creationId xmlns:p14="http://schemas.microsoft.com/office/powerpoint/2010/main" val="3866261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63158-B0F4-3C56-650B-A2CA96B39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B7CA2-E8BE-BD7C-9C0F-A413E7275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4356"/>
            <a:ext cx="9601200" cy="1266986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Recommendation system based on parents’ preferences</a:t>
            </a:r>
            <a:endParaRPr lang="en-RS" sz="4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B4FBBF-306E-C8B5-C599-950F468D3F5B}"/>
              </a:ext>
            </a:extLst>
          </p:cNvPr>
          <p:cNvSpPr txBox="1"/>
          <p:nvPr/>
        </p:nvSpPr>
        <p:spPr>
          <a:xfrm>
            <a:off x="1371600" y="1441342"/>
            <a:ext cx="9656064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Key idea:</a:t>
            </a: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 enriched our dataset with extra features—name length, rarity, unisex status, and popularity trend—so the system can match parents’ preferences more accurately</a:t>
            </a:r>
          </a:p>
          <a:p>
            <a:endParaRPr lang="en-RS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it works: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We compare each name’s attributes with the user’s desired preferences, then suggest the best matches</a:t>
            </a:r>
          </a:p>
          <a:p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Example: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If parents want a </a:t>
            </a: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long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rare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unisex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name with a </a:t>
            </a: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decreasing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popularity trend, our system quickly provides tailored suggestions, sparing them the time of searching through endless name lists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4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Suggested names: </a:t>
            </a:r>
            <a:r>
              <a:rPr lang="en-GB" sz="2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Zechariah, Shaughnessy, Pressley, Theodore, </a:t>
            </a:r>
            <a:r>
              <a:rPr lang="en-GB" sz="2400" i="1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Kearston</a:t>
            </a:r>
            <a:r>
              <a:rPr lang="en-GB" sz="2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GB" sz="2400" i="1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Johnelle</a:t>
            </a:r>
            <a:r>
              <a:rPr lang="en-GB" sz="2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</a:t>
            </a:r>
            <a:r>
              <a:rPr lang="en-GB" sz="2400" i="1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Chestine</a:t>
            </a:r>
            <a:r>
              <a:rPr lang="en-GB" sz="2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Reginald, </a:t>
            </a:r>
            <a:r>
              <a:rPr lang="en-GB" sz="2400" i="1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Donyelle</a:t>
            </a:r>
            <a:r>
              <a:rPr lang="en-GB" sz="2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Marquette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19FFF1-CB46-003E-CC3F-77371984445F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27/32</a:t>
            </a:r>
          </a:p>
        </p:txBody>
      </p:sp>
    </p:spTree>
    <p:extLst>
      <p:ext uri="{BB962C8B-B14F-4D97-AF65-F5344CB8AC3E}">
        <p14:creationId xmlns:p14="http://schemas.microsoft.com/office/powerpoint/2010/main" val="15724326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2E144C-E328-2413-5E9E-B59FA0970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B75BD-E331-F6F0-C3EC-2318FE18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0336"/>
            <a:ext cx="9601200" cy="1266986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Recommendation system based on phonetic name matching</a:t>
            </a:r>
            <a:endParaRPr lang="en-RS" sz="4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5FE28A-B82E-E36A-72B9-456FB016F499}"/>
              </a:ext>
            </a:extLst>
          </p:cNvPr>
          <p:cNvSpPr txBox="1"/>
          <p:nvPr/>
        </p:nvSpPr>
        <p:spPr>
          <a:xfrm>
            <a:off x="1371600" y="1875295"/>
            <a:ext cx="965606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Key Idea: 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If parents have a name they like but don’t want to use it (maybe it’s too popular or has an unwanted association), our phonetic approach finds alternatives that sound similar</a:t>
            </a:r>
            <a:endParaRPr lang="en-GB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en-RS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How it works: 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use a phonetic algorithm that groups names by how they sound</a:t>
            </a:r>
          </a:p>
          <a:p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Example:</a:t>
            </a: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If someone likes “James” they might discover “Jonas” “Junius” or “Johannes” preserving the overall sound while choosing a different name</a:t>
            </a:r>
            <a:endParaRPr lang="en-R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69FF18-4355-4E7A-ED02-D84B58760F5D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28/32</a:t>
            </a:r>
          </a:p>
        </p:txBody>
      </p:sp>
    </p:spTree>
    <p:extLst>
      <p:ext uri="{BB962C8B-B14F-4D97-AF65-F5344CB8AC3E}">
        <p14:creationId xmlns:p14="http://schemas.microsoft.com/office/powerpoint/2010/main" val="24011039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9739-26BC-D187-8E21-509586C1CB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5" y="2379887"/>
            <a:ext cx="8361229" cy="2098226"/>
          </a:xfrm>
        </p:spPr>
        <p:txBody>
          <a:bodyPr/>
          <a:lstStyle/>
          <a:p>
            <a:r>
              <a:rPr lang="en-R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CONCLUSION &amp; 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2083B5-8D28-BF33-F753-2540F48EFB0D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29/32</a:t>
            </a:r>
          </a:p>
        </p:txBody>
      </p:sp>
    </p:spTree>
    <p:extLst>
      <p:ext uri="{BB962C8B-B14F-4D97-AF65-F5344CB8AC3E}">
        <p14:creationId xmlns:p14="http://schemas.microsoft.com/office/powerpoint/2010/main" val="242672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EE215-9F8C-3859-E2BA-F4A91B9C8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38200"/>
          </a:xfrm>
        </p:spPr>
        <p:txBody>
          <a:bodyPr>
            <a:normAutofit fontScale="90000"/>
          </a:bodyPr>
          <a:lstStyle/>
          <a:p>
            <a:r>
              <a:rPr lang="en-RS" dirty="0">
                <a:latin typeface=""/>
              </a:rPr>
              <a:t>Introduction</a:t>
            </a:r>
            <a:br>
              <a:rPr lang="en-RS" dirty="0"/>
            </a:br>
            <a:br>
              <a:rPr lang="en-RS" dirty="0"/>
            </a:br>
            <a:endParaRPr lang="en-R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3A0B23-6928-258F-54D0-A278320FC7A1}"/>
              </a:ext>
            </a:extLst>
          </p:cNvPr>
          <p:cNvSpPr txBox="1">
            <a:spLocks/>
          </p:cNvSpPr>
          <p:nvPr/>
        </p:nvSpPr>
        <p:spPr>
          <a:xfrm>
            <a:off x="1371600" y="1524000"/>
            <a:ext cx="9601200" cy="83820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R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98C7DC-7AE4-28AB-6A39-DD6D44D26A8E}"/>
              </a:ext>
            </a:extLst>
          </p:cNvPr>
          <p:cNvSpPr txBox="1"/>
          <p:nvPr/>
        </p:nvSpPr>
        <p:spPr>
          <a:xfrm>
            <a:off x="1371600" y="1820535"/>
            <a:ext cx="10338816" cy="2975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have a dataset containing U.S. baby names from 1880. to 2014. (national and state level)</a:t>
            </a:r>
          </a:p>
          <a:p>
            <a:pPr>
              <a:spcAft>
                <a:spcPts val="1000"/>
              </a:spcAft>
            </a:pPr>
            <a:endParaRPr lang="en-GB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Our main goal is to uncover meaningful insights into U.S. baby name trends to: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Explore markets for startup expansion</a:t>
            </a:r>
          </a:p>
          <a:p>
            <a:pPr marL="742950" lvl="1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Lay the groundwork for a </a:t>
            </a:r>
            <a:r>
              <a:rPr lang="en-GB" sz="22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persionalized</a:t>
            </a: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recommendation system to help parents choose a name for their baby that feels just right</a:t>
            </a:r>
            <a:endParaRPr lang="en-RS" sz="2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FBBFCEE-80F3-9F5E-EFFE-EFFEB0AF2ADC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3/32</a:t>
            </a:r>
          </a:p>
        </p:txBody>
      </p:sp>
    </p:spTree>
    <p:extLst>
      <p:ext uri="{BB962C8B-B14F-4D97-AF65-F5344CB8AC3E}">
        <p14:creationId xmlns:p14="http://schemas.microsoft.com/office/powerpoint/2010/main" val="14637340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8C9C2E-AEFE-3273-3F3E-245CD42F4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81DC3-6D72-79B6-7BEC-59D9A6B02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0336"/>
            <a:ext cx="9601200" cy="740044"/>
          </a:xfrm>
        </p:spPr>
        <p:txBody>
          <a:bodyPr>
            <a:normAutofit/>
          </a:bodyPr>
          <a:lstStyle/>
          <a:p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Key Insights</a:t>
            </a:r>
            <a:endParaRPr lang="en-RS" sz="44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FBE41C2-72F0-61C4-DB9D-412D19244B43}"/>
              </a:ext>
            </a:extLst>
          </p:cNvPr>
          <p:cNvSpPr txBox="1"/>
          <p:nvPr/>
        </p:nvSpPr>
        <p:spPr>
          <a:xfrm>
            <a:off x="1371600" y="1100380"/>
            <a:ext cx="9656064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expansion &amp; naming preferences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High-birth states (e.g., TX, NY) could be prime for expansion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Clustering reveals similar naming trends, helping replicate successful strategies across clustered states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RS" sz="2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Evolving naming trends &amp; recommendation system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Traditional names are declining; modern names (e.g., “Noah”) are on the rise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recommendation system (preference-based + phonetic) can offer relevant names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Tailored marketing &amp; future growth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Focus on high-birth or similar states for efficient market entry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Leverage data insights to remain competitive in baby fashion industry</a:t>
            </a:r>
          </a:p>
          <a:p>
            <a:pPr lvl="1"/>
            <a:endParaRPr lang="en-GB" sz="2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1B0FA6-B627-FC9A-C233-AFAEC5E23711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30/32</a:t>
            </a:r>
          </a:p>
        </p:txBody>
      </p:sp>
    </p:spTree>
    <p:extLst>
      <p:ext uri="{BB962C8B-B14F-4D97-AF65-F5344CB8AC3E}">
        <p14:creationId xmlns:p14="http://schemas.microsoft.com/office/powerpoint/2010/main" val="26875968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B50C2-B882-F0FF-ECB4-79531FFF03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8F1EA-C2AE-5F98-21CF-5163B56CD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0336"/>
            <a:ext cx="9601200" cy="740044"/>
          </a:xfrm>
        </p:spPr>
        <p:txBody>
          <a:bodyPr>
            <a:normAutofit/>
          </a:bodyPr>
          <a:lstStyle/>
          <a:p>
            <a:r>
              <a:rPr lang="en-GB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Evaluation &amp; next Steps</a:t>
            </a:r>
            <a:endParaRPr lang="en-RS" sz="44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E64CF0-200B-9C6A-AAE0-170DF75B3F78}"/>
              </a:ext>
            </a:extLst>
          </p:cNvPr>
          <p:cNvSpPr txBox="1"/>
          <p:nvPr/>
        </p:nvSpPr>
        <p:spPr>
          <a:xfrm>
            <a:off x="1371600" y="1100380"/>
            <a:ext cx="9656064" cy="537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Strengths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Data-driven targeting of high-potential markets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Effective clustering for regional similarity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Integration of evolving trends (historical + phonetic insights)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Dual-purpose data use (business expansion + customer engagement)</a:t>
            </a:r>
          </a:p>
          <a:p>
            <a:pPr lvl="1"/>
            <a:endParaRPr lang="en-RS" sz="22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Areas for improvement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Update dataset with more recent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Validate the link between naming trends and clothing purchases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Account for broader cultural/socioeconomic factors in clustering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Enrich the recommendation system with additional demographics</a:t>
            </a:r>
          </a:p>
          <a:p>
            <a:pPr lvl="1"/>
            <a:endParaRPr lang="en-GB" sz="2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Overall evaluation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 data-based roadmap for market expansion and personalization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Future enhancements (more data, deeper analysis) can strengthen competitive advantage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30381D-CF4F-2AFA-D673-119B122E224D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31/32</a:t>
            </a:r>
          </a:p>
        </p:txBody>
      </p:sp>
    </p:spTree>
    <p:extLst>
      <p:ext uri="{BB962C8B-B14F-4D97-AF65-F5344CB8AC3E}">
        <p14:creationId xmlns:p14="http://schemas.microsoft.com/office/powerpoint/2010/main" val="101164552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507D2-CD9D-DEA2-9416-8ECA47A325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1227622"/>
            <a:ext cx="8361229" cy="2098226"/>
          </a:xfrm>
        </p:spPr>
        <p:txBody>
          <a:bodyPr/>
          <a:lstStyle/>
          <a:p>
            <a:r>
              <a:rPr lang="en-R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81C81E-FBB6-8530-725F-27622431C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4" y="3636264"/>
            <a:ext cx="6831673" cy="1086237"/>
          </a:xfrm>
        </p:spPr>
        <p:txBody>
          <a:bodyPr>
            <a:normAutofit/>
          </a:bodyPr>
          <a:lstStyle/>
          <a:p>
            <a:r>
              <a:rPr lang="en-RS" sz="44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QUESTIONS 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62B98-0844-4A6A-02F3-EA6C36D6F267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32/32</a:t>
            </a:r>
          </a:p>
        </p:txBody>
      </p:sp>
    </p:spTree>
    <p:extLst>
      <p:ext uri="{BB962C8B-B14F-4D97-AF65-F5344CB8AC3E}">
        <p14:creationId xmlns:p14="http://schemas.microsoft.com/office/powerpoint/2010/main" val="2603659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9A737-ABC0-D925-5ABD-CE62BD0D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16280"/>
          </a:xfrm>
        </p:spPr>
        <p:txBody>
          <a:bodyPr>
            <a:normAutofit fontScale="90000"/>
          </a:bodyPr>
          <a:lstStyle/>
          <a:p>
            <a:r>
              <a:rPr lang="en-GB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Data exploration: key charts &amp; insights</a:t>
            </a:r>
            <a:endParaRPr lang="en-R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0AF516-7940-F559-3D83-EE0E25098BCB}"/>
              </a:ext>
            </a:extLst>
          </p:cNvPr>
          <p:cNvSpPr txBox="1"/>
          <p:nvPr/>
        </p:nvSpPr>
        <p:spPr>
          <a:xfrm>
            <a:off x="1371600" y="1694688"/>
            <a:ext cx="965606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800" dirty="0">
                <a:effectLst/>
                <a:latin typeface="Roboto" panose="02000000000000000000" pitchFamily="2" charset="0"/>
                <a:ea typeface="Times New Roman" panose="02020603050405020304" pitchFamily="18" charset="0"/>
              </a:rPr>
              <a:t>Birth trends over time by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800" dirty="0"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Birth trends in the last 10 years</a:t>
            </a:r>
            <a:r>
              <a:rPr lang="en-RS" sz="2800" dirty="0">
                <a:effectLst/>
              </a:rPr>
              <a:t> </a:t>
            </a:r>
            <a:endParaRPr lang="en-RS" sz="2800" dirty="0">
              <a:effectLst/>
              <a:latin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800" dirty="0">
              <a:latin typeface="Roboto" panose="02000000000000000000" pitchFamily="2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Gender ratio of newborns</a:t>
            </a:r>
            <a:b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RS" sz="2800" kern="0" dirty="0">
              <a:effectLst/>
              <a:latin typeface="Roboto" panose="020000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Most popular baby names over time</a:t>
            </a:r>
            <a:r>
              <a:rPr lang="en-RS" sz="2800" dirty="0">
                <a:effectLst/>
              </a:rPr>
              <a:t> </a:t>
            </a:r>
            <a:endParaRPr lang="en-RS" sz="2800" kern="0" dirty="0">
              <a:latin typeface="Roboto" panose="02000000000000000000" pitchFamily="2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800" kern="0" dirty="0">
              <a:effectLst/>
              <a:latin typeface="Roboto" panose="020000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Most popular baby names in the last 10 years</a:t>
            </a:r>
            <a:br>
              <a:rPr lang="en-RS" sz="2800" kern="0" dirty="0"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RS" sz="2800" kern="0" dirty="0">
              <a:latin typeface="Roboto" panose="020000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RS" sz="2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C016CF-5353-0E08-86E1-0CB2631BDC3C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4/32</a:t>
            </a:r>
          </a:p>
        </p:txBody>
      </p:sp>
    </p:spTree>
    <p:extLst>
      <p:ext uri="{BB962C8B-B14F-4D97-AF65-F5344CB8AC3E}">
        <p14:creationId xmlns:p14="http://schemas.microsoft.com/office/powerpoint/2010/main" val="3885014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303A-E507-3C19-F88C-A1FEC2033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379887"/>
            <a:ext cx="8361229" cy="2098226"/>
          </a:xfrm>
        </p:spPr>
        <p:txBody>
          <a:bodyPr/>
          <a:lstStyle/>
          <a:p>
            <a:r>
              <a:rPr lang="en-RS" dirty="0"/>
              <a:t>Birth trends across all states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AAB051-E5E5-D074-F5F6-0CFF772398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ADF8D1-7017-6406-04C2-D6D669486C77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5/32</a:t>
            </a:r>
          </a:p>
        </p:txBody>
      </p:sp>
    </p:spTree>
    <p:extLst>
      <p:ext uri="{BB962C8B-B14F-4D97-AF65-F5344CB8AC3E}">
        <p14:creationId xmlns:p14="http://schemas.microsoft.com/office/powerpoint/2010/main" val="2616071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485DA84-CB73-4E5E-9864-2460CE280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D49185E-361A-421B-8F2D-11C7FFC68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4B85BAA-C37F-44B4-B427-B4F10EBB4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DC4EE06-D7B4-4FAC-A561-38A1C3802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18D83B-903C-4782-B1BB-A45164A71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785589A-A5AC-409A-B2A2-24D871B4C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68882E31-D0A2-FB2A-8C1A-ACB859211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507699"/>
            <a:ext cx="11226799" cy="58379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99DCD5-A583-F4FC-F84A-3F35A122F5F9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6/32</a:t>
            </a:r>
          </a:p>
        </p:txBody>
      </p:sp>
    </p:spTree>
    <p:extLst>
      <p:ext uri="{BB962C8B-B14F-4D97-AF65-F5344CB8AC3E}">
        <p14:creationId xmlns:p14="http://schemas.microsoft.com/office/powerpoint/2010/main" val="486588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7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  <p:sp>
          <p:nvSpPr>
            <p:cNvPr id="28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RS"/>
            </a:p>
          </p:txBody>
        </p:sp>
      </p:grp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376CDC47-538C-9030-D13D-ED6F268BEC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939"/>
          <a:stretch/>
        </p:blipFill>
        <p:spPr>
          <a:xfrm>
            <a:off x="317138" y="1487733"/>
            <a:ext cx="6201646" cy="3882533"/>
          </a:xfrm>
          <a:prstGeom prst="rect">
            <a:avLst/>
          </a:prstGeom>
        </p:spPr>
      </p:pic>
      <p:sp>
        <p:nvSpPr>
          <p:cNvPr id="32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R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1CE960-0593-6B16-4DF7-769976A340ED}"/>
              </a:ext>
            </a:extLst>
          </p:cNvPr>
          <p:cNvSpPr/>
          <p:nvPr/>
        </p:nvSpPr>
        <p:spPr>
          <a:xfrm>
            <a:off x="6835921" y="-139484"/>
            <a:ext cx="118583" cy="7113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167211-6149-7F07-C4FC-9F45A57A318E}"/>
              </a:ext>
            </a:extLst>
          </p:cNvPr>
          <p:cNvSpPr txBox="1"/>
          <p:nvPr/>
        </p:nvSpPr>
        <p:spPr>
          <a:xfrm>
            <a:off x="7191668" y="676178"/>
            <a:ext cx="468319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The overall birth trend has shown continuous growth over time, aligning with general population increases</a:t>
            </a:r>
          </a:p>
          <a:p>
            <a:pPr lvl="0" algn="just">
              <a:buSzPts val="1000"/>
              <a:tabLst>
                <a:tab pos="457200" algn="l"/>
              </a:tabLst>
            </a:pPr>
            <a:endParaRPr lang="en-RS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Certain states stand out in terms of newborn numbers: </a:t>
            </a:r>
            <a:r>
              <a:rPr lang="en-RS" sz="20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California (CA), Texas (TX), and New York (NY)</a:t>
            </a: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followed by </a:t>
            </a:r>
            <a:r>
              <a:rPr lang="en-RS" sz="2000" b="1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Illinois (IL), Pennsylvania (PA), and Ohio (OH)</a:t>
            </a:r>
          </a:p>
          <a:p>
            <a:pPr marL="342900" lvl="0" indent="-342900" algn="just">
              <a:buSzPts val="1000"/>
              <a:buFont typeface="Symbol" pitchFamily="2" charset="2"/>
              <a:buChar char=""/>
              <a:tabLst>
                <a:tab pos="457200" algn="l"/>
              </a:tabLst>
            </a:pPr>
            <a:endParaRPr lang="en-RS" sz="200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lvl="0" algn="just">
              <a:buSzPts val="1000"/>
              <a:tabLst>
                <a:tab pos="457200" algn="l"/>
              </a:tabLst>
            </a:pPr>
            <a:r>
              <a:rPr lang="en-RS" sz="20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- These insights confirm high birth rates in key regions, but the long historical scope (1880 onward) makes them less actionable for current business decisions</a:t>
            </a:r>
          </a:p>
          <a:p>
            <a:pPr algn="just"/>
            <a:endParaRPr lang="en-RS" sz="2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F62F38-04F2-2FDA-0D51-CE4CC8A6A5B3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>
                <a:solidFill>
                  <a:schemeClr val="bg1"/>
                </a:solidFill>
              </a:rPr>
              <a:t>7/32</a:t>
            </a:r>
          </a:p>
        </p:txBody>
      </p:sp>
    </p:spTree>
    <p:extLst>
      <p:ext uri="{BB962C8B-B14F-4D97-AF65-F5344CB8AC3E}">
        <p14:creationId xmlns:p14="http://schemas.microsoft.com/office/powerpoint/2010/main" val="4780973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76D2A5-A870-1198-BAFB-DB295078F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809D1-9CA6-1CF0-37CD-B2EC69088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7" y="2658856"/>
            <a:ext cx="8361229" cy="2098226"/>
          </a:xfrm>
        </p:spPr>
        <p:txBody>
          <a:bodyPr/>
          <a:lstStyle/>
          <a:p>
            <a:r>
              <a:rPr lang="en-RS" dirty="0"/>
              <a:t>Birth trends across all states – last 10 years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9FB43A-DC88-47A0-C824-D43C57587E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R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A9D1A-E426-7541-674C-F2C36403CCC7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8/32</a:t>
            </a:r>
          </a:p>
        </p:txBody>
      </p:sp>
    </p:spTree>
    <p:extLst>
      <p:ext uri="{BB962C8B-B14F-4D97-AF65-F5344CB8AC3E}">
        <p14:creationId xmlns:p14="http://schemas.microsoft.com/office/powerpoint/2010/main" val="2966133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4DC7CE-83EA-12D5-FD3F-1835525DDB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C483503-82D4-5654-BEA4-499F5E8B6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R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AB7EAC-F8EA-DC38-F128-5F9C416BF4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C83226-4F80-F3E2-B3E9-AAD5DC3C8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3412470-4BF4-B656-5EA3-981EFFFDD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-4668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07003F-81B7-CEEE-5936-4D7DD388A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C055ABD-443B-A8C0-F922-DECD7A8FF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6240" y="6494325"/>
            <a:ext cx="365760" cy="365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B137FB5-3D27-7AB3-43A3-943BFBA81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0867" y="158782"/>
            <a:ext cx="11870265" cy="653785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88372EFC-6353-8E46-E134-8CED33F09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886" y="369888"/>
            <a:ext cx="10231453" cy="6122987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6DA589-2409-7261-F11F-56C0F19C58D9}"/>
              </a:ext>
            </a:extLst>
          </p:cNvPr>
          <p:cNvSpPr txBox="1"/>
          <p:nvPr/>
        </p:nvSpPr>
        <p:spPr>
          <a:xfrm>
            <a:off x="11350752" y="6352032"/>
            <a:ext cx="1011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RS" dirty="0"/>
              <a:t>9/32</a:t>
            </a:r>
          </a:p>
        </p:txBody>
      </p:sp>
    </p:spTree>
    <p:extLst>
      <p:ext uri="{BB962C8B-B14F-4D97-AF65-F5344CB8AC3E}">
        <p14:creationId xmlns:p14="http://schemas.microsoft.com/office/powerpoint/2010/main" val="1182761827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160</TotalTime>
  <Words>1223</Words>
  <Application>Microsoft Macintosh PowerPoint</Application>
  <PresentationFormat>Widescreen</PresentationFormat>
  <Paragraphs>158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Arial</vt:lpstr>
      <vt:lpstr>Franklin Gothic Book</vt:lpstr>
      <vt:lpstr>Roboto</vt:lpstr>
      <vt:lpstr>Symbol</vt:lpstr>
      <vt:lpstr>Times New Roman</vt:lpstr>
      <vt:lpstr>Crop</vt:lpstr>
      <vt:lpstr>Data-Driven strategies for baby fashion startup</vt:lpstr>
      <vt:lpstr>Agenda  </vt:lpstr>
      <vt:lpstr>Introduction  </vt:lpstr>
      <vt:lpstr>Data exploration: key charts &amp; insights</vt:lpstr>
      <vt:lpstr>Birth trends across all states</vt:lpstr>
      <vt:lpstr>PowerPoint Presentation</vt:lpstr>
      <vt:lpstr>PowerPoint Presentation</vt:lpstr>
      <vt:lpstr>Birth trends across all states – last 10 years</vt:lpstr>
      <vt:lpstr>PowerPoint Presentation</vt:lpstr>
      <vt:lpstr>PowerPoint Presentation</vt:lpstr>
      <vt:lpstr>Total male and female births per state</vt:lpstr>
      <vt:lpstr>PowerPoint Presentation</vt:lpstr>
      <vt:lpstr>PowerPoint Presentation</vt:lpstr>
      <vt:lpstr>Top 10 names over time – by gender </vt:lpstr>
      <vt:lpstr>PowerPoint Presentation</vt:lpstr>
      <vt:lpstr>PowerPoint Presentation</vt:lpstr>
      <vt:lpstr>Findings: Most popular baby names over time</vt:lpstr>
      <vt:lpstr>Top 10 names in last 10 years – by gender </vt:lpstr>
      <vt:lpstr>PowerPoint Presentation</vt:lpstr>
      <vt:lpstr>PowerPoint Presentation</vt:lpstr>
      <vt:lpstr>Findings: Most popular baby names in last 10 years</vt:lpstr>
      <vt:lpstr>NEXT QUESTION</vt:lpstr>
      <vt:lpstr>Could we group states by identifying similarities in the names parents choose?</vt:lpstr>
      <vt:lpstr>PowerPoint Presentation</vt:lpstr>
      <vt:lpstr>PowerPoint Presentation</vt:lpstr>
      <vt:lpstr>Question: What if we could make choosing the perfect name easy for parents?</vt:lpstr>
      <vt:lpstr>Recommendation system based on parents’ preferences</vt:lpstr>
      <vt:lpstr>Recommendation system based on phonetic name matching</vt:lpstr>
      <vt:lpstr>CONCLUSION &amp; next steps</vt:lpstr>
      <vt:lpstr>Key Insights</vt:lpstr>
      <vt:lpstr>Evaluation &amp;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Милош Котлар</dc:creator>
  <cp:lastModifiedBy>Милош Котлар</cp:lastModifiedBy>
  <cp:revision>5</cp:revision>
  <dcterms:created xsi:type="dcterms:W3CDTF">2025-02-24T19:26:19Z</dcterms:created>
  <dcterms:modified xsi:type="dcterms:W3CDTF">2025-02-25T11:04:26Z</dcterms:modified>
</cp:coreProperties>
</file>

<file path=docProps/thumbnail.jpeg>
</file>